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6" r:id="rId4"/>
    <p:sldId id="277" r:id="rId5"/>
    <p:sldId id="269" r:id="rId6"/>
    <p:sldId id="272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60" r:id="rId18"/>
  </p:sldIdLst>
  <p:sldSz cx="12192000" cy="6858000"/>
  <p:notesSz cx="6858000" cy="9144000"/>
  <p:embeddedFontLst>
    <p:embeddedFont>
      <p:font typeface="ALS Sector Bold" panose="020B0604020202020204" charset="0"/>
      <p:bold r:id="rId20"/>
    </p:embeddedFont>
    <p:embeddedFont>
      <p:font typeface="ALS Sector Regular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3" d="100"/>
          <a:sy n="103" d="100"/>
        </p:scale>
        <p:origin x="792" y="90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4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br>
              <a:rPr lang="ru-RU" sz="2400" b="0" strike="noStrike" spc="-1" dirty="0">
                <a:latin typeface="Arial"/>
              </a:rPr>
            </a:br>
            <a:r>
              <a:rPr lang="ru-RU" sz="24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"Data Science«</a:t>
            </a:r>
            <a:br>
              <a:rPr lang="ru-RU" sz="2400" b="1" strike="noStrike" spc="-1" dirty="0">
                <a:solidFill>
                  <a:srgbClr val="333333"/>
                </a:solidFill>
                <a:latin typeface="Arial"/>
                <a:ea typeface="DejaVu Sans"/>
              </a:rPr>
            </a:br>
            <a:br>
              <a:rPr lang="ru-RU" sz="2400" b="1" strike="noStrike" spc="-1" dirty="0">
                <a:solidFill>
                  <a:srgbClr val="333333"/>
                </a:solidFill>
                <a:latin typeface="Arial"/>
                <a:ea typeface="DejaVu Sans"/>
              </a:rPr>
            </a:br>
            <a:r>
              <a:rPr lang="ru-RU" sz="2400" b="1" strike="noStrike" spc="-1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br>
              <a:rPr lang="ru-RU" sz="2400" b="0" strike="noStrike" spc="-1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</a:rPr>
            </a:br>
            <a:r>
              <a:rPr lang="ru-RU" sz="2400" b="1" strike="noStrike" spc="-1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br>
              <a:rPr lang="ru-RU" sz="2400" b="0" strike="noStrike" spc="-1" dirty="0">
                <a:latin typeface="Arial"/>
              </a:rPr>
            </a:br>
            <a:br>
              <a:rPr lang="ru-RU" sz="2400" b="1" strike="noStrike" spc="-1" dirty="0">
                <a:solidFill>
                  <a:srgbClr val="333333"/>
                </a:solidFill>
                <a:latin typeface="Arial"/>
                <a:ea typeface="DejaVu Sans"/>
              </a:rPr>
            </a:br>
            <a:endParaRPr lang="ru-RU" sz="2400" b="0" strike="noStrike" spc="-1" dirty="0">
              <a:latin typeface="Arial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Середа Тарас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84163" y="469293"/>
            <a:ext cx="8672406" cy="678174"/>
            <a:chOff x="1431728" y="3499669"/>
            <a:chExt cx="4664272" cy="67817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31728" y="3511843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Модель для упругости при растяжении 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9" name="CustomShape 2">
            <a:extLst>
              <a:ext uri="{FF2B5EF4-FFF2-40B4-BE49-F238E27FC236}">
                <a16:creationId xmlns:a16="http://schemas.microsoft.com/office/drawing/2014/main" id="{CDC437F3-9002-4B83-B1ED-19EE404203C0}"/>
              </a:ext>
            </a:extLst>
          </p:cNvPr>
          <p:cNvSpPr/>
          <p:nvPr/>
        </p:nvSpPr>
        <p:spPr>
          <a:xfrm>
            <a:off x="1719120" y="1473167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EA6053-69FB-4F6E-89C2-438D89CA30E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6000" y="1581887"/>
            <a:ext cx="4481280" cy="22662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3DB16-4D66-4049-898E-27A3860CF47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32640" y="4425167"/>
            <a:ext cx="9041400" cy="1726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21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84163" y="469293"/>
            <a:ext cx="8672406" cy="678174"/>
            <a:chOff x="1431728" y="3499669"/>
            <a:chExt cx="4664272" cy="67817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31728" y="3511843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Модель для упругости при растяжении 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8A13102-2B27-4A35-B68C-8848268DAEB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541344" y="1430411"/>
            <a:ext cx="5457960" cy="2374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7D6A14-1BB1-402D-9EE5-CD44C6B6F4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00184" y="4022411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13DCAA-B920-41A9-A73A-414A3BB4F9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900184" y="5282411"/>
            <a:ext cx="6766920" cy="1151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39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84163" y="469293"/>
            <a:ext cx="8672406" cy="678174"/>
            <a:chOff x="1431728" y="3499669"/>
            <a:chExt cx="4664272" cy="67817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31728" y="3511843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Модель для прочности при растяжении 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C61B0D29-33D6-4428-91ED-FFAE8D3FD279}"/>
              </a:ext>
            </a:extLst>
          </p:cNvPr>
          <p:cNvSpPr/>
          <p:nvPr/>
        </p:nvSpPr>
        <p:spPr>
          <a:xfrm>
            <a:off x="1904223" y="1473167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E6E7CC-1ECD-489C-8635-D575EBF1FB3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716263" y="1761167"/>
            <a:ext cx="4970880" cy="203112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D74436-401E-4AFA-9DA4-33498A7F3A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72223" y="4184327"/>
            <a:ext cx="9286920" cy="160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7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84163" y="469293"/>
            <a:ext cx="8672406" cy="678174"/>
            <a:chOff x="1431728" y="3499669"/>
            <a:chExt cx="4664272" cy="67817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31728" y="3511843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Модель для прочности при растяжении 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3E061EB-0487-4246-BC90-056ECE41717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96163" y="1473333"/>
            <a:ext cx="6154920" cy="258048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8EB084-85FB-4956-AD50-CFF8F7F8CD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84163" y="4217613"/>
            <a:ext cx="7342920" cy="999000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BC61B0-D8BF-44F8-940A-2781FD2BF19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228163" y="5369613"/>
            <a:ext cx="7048800" cy="1006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43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84163" y="469293"/>
            <a:ext cx="8672406" cy="678174"/>
            <a:chOff x="1431728" y="3499669"/>
            <a:chExt cx="4664272" cy="67817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31728" y="3511843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Модель соотношения матрица-наполнитель 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166BE807-35F8-40F1-A5C9-C68EB78103CF}"/>
              </a:ext>
            </a:extLst>
          </p:cNvPr>
          <p:cNvSpPr/>
          <p:nvPr/>
        </p:nvSpPr>
        <p:spPr>
          <a:xfrm>
            <a:off x="2126526" y="1608292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 dirty="0">
              <a:latin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306B5F-9AFD-4DC3-89AA-A9C53118E9A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143126" y="1607932"/>
            <a:ext cx="3514320" cy="230328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AE4911-2FC6-461F-B484-41D20D4DCA1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74166" y="4560292"/>
            <a:ext cx="4643280" cy="1696320"/>
          </a:xfrm>
          <a:prstGeom prst="rect">
            <a:avLst/>
          </a:prstGeom>
          <a:ln>
            <a:noFill/>
          </a:ln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785FD605-8B27-4068-BC18-21747493D832}"/>
              </a:ext>
            </a:extLst>
          </p:cNvPr>
          <p:cNvSpPr/>
          <p:nvPr/>
        </p:nvSpPr>
        <p:spPr>
          <a:xfrm>
            <a:off x="6926046" y="5748292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</p:spTree>
    <p:extLst>
      <p:ext uri="{BB962C8B-B14F-4D97-AF65-F5344CB8AC3E}">
        <p14:creationId xmlns:p14="http://schemas.microsoft.com/office/powerpoint/2010/main" val="34174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29908" y="6192131"/>
            <a:ext cx="63245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84163" y="469293"/>
            <a:ext cx="8672406" cy="678174"/>
            <a:chOff x="1431728" y="3499669"/>
            <a:chExt cx="4664272" cy="67817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31728" y="3511843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Модель соотношения матрица-наполнитель 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CustomShape 2">
            <a:extLst>
              <a:ext uri="{FF2B5EF4-FFF2-40B4-BE49-F238E27FC236}">
                <a16:creationId xmlns:a16="http://schemas.microsoft.com/office/drawing/2014/main" id="{3DCED3EC-11AA-4C73-8B35-D8BBD38DE21B}"/>
              </a:ext>
            </a:extLst>
          </p:cNvPr>
          <p:cNvSpPr/>
          <p:nvPr/>
        </p:nvSpPr>
        <p:spPr>
          <a:xfrm>
            <a:off x="1676280" y="2359840"/>
            <a:ext cx="2850480" cy="10691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800" b="0" strike="noStrike" spc="-1" dirty="0"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59768FB9-3025-4E26-BDB7-71F37FF4CC22}"/>
              </a:ext>
            </a:extLst>
          </p:cNvPr>
          <p:cNvSpPr/>
          <p:nvPr/>
        </p:nvSpPr>
        <p:spPr>
          <a:xfrm>
            <a:off x="8592192" y="2516440"/>
            <a:ext cx="2850480" cy="9125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-1" dirty="0">
                <a:solidFill>
                  <a:srgbClr val="333333"/>
                </a:solidFill>
                <a:latin typeface="Arial"/>
                <a:ea typeface="DejaVu Sans"/>
              </a:rPr>
              <a:t>Р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анняя остановка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239A48-A9ED-4E2B-B2F9-62FA8130AED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50120" y="3718080"/>
            <a:ext cx="2989080" cy="2721960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DAB6BA-E108-425A-BEFA-BD4C52D6835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192016" y="3507299"/>
            <a:ext cx="2973600" cy="2711880"/>
          </a:xfrm>
          <a:prstGeom prst="rect">
            <a:avLst/>
          </a:prstGeom>
          <a:ln>
            <a:noFill/>
          </a:ln>
        </p:spPr>
      </p:pic>
      <p:sp>
        <p:nvSpPr>
          <p:cNvPr id="16" name="CustomShape 4">
            <a:extLst>
              <a:ext uri="{FF2B5EF4-FFF2-40B4-BE49-F238E27FC236}">
                <a16:creationId xmlns:a16="http://schemas.microsoft.com/office/drawing/2014/main" id="{D93B5AA8-E925-48FA-9B65-917CF66C4B12}"/>
              </a:ext>
            </a:extLst>
          </p:cNvPr>
          <p:cNvSpPr/>
          <p:nvPr/>
        </p:nvSpPr>
        <p:spPr>
          <a:xfrm>
            <a:off x="4670760" y="2438139"/>
            <a:ext cx="2850480" cy="10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8FCEE9-7768-4824-8F9F-A89C12D08DB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28750" y="3716640"/>
            <a:ext cx="3022920" cy="272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2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29908" y="6192131"/>
            <a:ext cx="63245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84163" y="469293"/>
            <a:ext cx="8672406" cy="678174"/>
            <a:chOff x="1431728" y="3499669"/>
            <a:chExt cx="4664272" cy="67817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31728" y="3511843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Модель соотношения матрица-наполнитель 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D523C52-3699-4C8C-9B1E-D8DFF52259D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5375" y="1458623"/>
            <a:ext cx="5288400" cy="1665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DD79A6-FA26-49F8-AE77-847DB37940B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35600" y="2901824"/>
            <a:ext cx="5248800" cy="168444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BB1A1A-4647-48A4-9516-E466F7C2D15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111120" y="4587344"/>
            <a:ext cx="5273280" cy="1654920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8DAD79-2534-4D05-9E7D-35F88086CFF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606300" y="1604764"/>
            <a:ext cx="4282920" cy="115092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24" name="CustomShape 2">
            <a:extLst>
              <a:ext uri="{FF2B5EF4-FFF2-40B4-BE49-F238E27FC236}">
                <a16:creationId xmlns:a16="http://schemas.microsoft.com/office/drawing/2014/main" id="{CF64CD4D-A649-47B3-B8D9-5F212621491B}"/>
              </a:ext>
            </a:extLst>
          </p:cNvPr>
          <p:cNvSpPr/>
          <p:nvPr/>
        </p:nvSpPr>
        <p:spPr>
          <a:xfrm>
            <a:off x="2129520" y="3651344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 dirty="0">
                <a:solidFill>
                  <a:srgbClr val="3465A4"/>
                </a:solidFill>
                <a:latin typeface="Arial"/>
                <a:ea typeface="DejaVu Sans"/>
              </a:rPr>
              <a:t>Обучение с ранней остановкой</a:t>
            </a:r>
            <a:endParaRPr lang="ru-RU" sz="2200" b="0" strike="noStrike" spc="-1" dirty="0">
              <a:latin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BF8E50-6956-44E7-A154-1EAB5F1DB46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992000" y="5883344"/>
            <a:ext cx="5182920" cy="691200"/>
          </a:xfrm>
          <a:prstGeom prst="rect">
            <a:avLst/>
          </a:prstGeom>
          <a:ln>
            <a:solidFill>
              <a:srgbClr val="1C1C1C"/>
            </a:solidFill>
          </a:ln>
        </p:spPr>
      </p:pic>
    </p:spTree>
    <p:extLst>
      <p:ext uri="{BB962C8B-B14F-4D97-AF65-F5344CB8AC3E}">
        <p14:creationId xmlns:p14="http://schemas.microsoft.com/office/powerpoint/2010/main" val="13699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371601"/>
            <a:ext cx="11350868" cy="49169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lang="ru-RU" sz="24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24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lang="ru-RU" sz="24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24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24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24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2400" b="0" strike="noStrike" spc="-1" dirty="0">
              <a:latin typeface="Arial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8571466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rgbClr val="0070C0"/>
                  </a:solidFill>
                  <a:latin typeface="ALS Sector "/>
                  <a:cs typeface="ALS Sector Bold" pitchFamily="2" charset="0"/>
                </a:rPr>
                <a:t>Раз</a:t>
              </a:r>
              <a:r>
                <a:rPr lang="ru-RU" sz="2800" spc="180" dirty="0">
                  <a:solidFill>
                    <a:srgbClr val="0070C0"/>
                  </a:solidFill>
                  <a:latin typeface="ALS Sector "/>
                </a:rPr>
                <a:t>в</a:t>
              </a:r>
              <a:r>
                <a:rPr lang="ru-RU" sz="2800" spc="180" dirty="0">
                  <a:solidFill>
                    <a:srgbClr val="0070C0"/>
                  </a:solidFill>
                  <a:latin typeface="ALS Sector "/>
                  <a:cs typeface="ALS Sector Bold" pitchFamily="2" charset="0"/>
                </a:rPr>
                <a:t>едочный  анализ данных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1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8598022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rgbClr val="0070C0"/>
                  </a:solidFill>
                  <a:cs typeface="ALS Sector Bold" pitchFamily="2" charset="0"/>
                </a:rPr>
                <a:t>Статистика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50421E-E268-4F71-BA9E-E08BD1C6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87" y="1835018"/>
            <a:ext cx="10510529" cy="42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2952727" y="477806"/>
            <a:ext cx="8850497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</a:pPr>
              <a:r>
                <a:rPr lang="ru-RU" sz="2800" strike="noStrike" spc="-1" dirty="0">
                  <a:solidFill>
                    <a:srgbClr val="0070C0"/>
                  </a:solidFill>
                  <a:ea typeface="DejaVu Sans"/>
                </a:rPr>
                <a:t>Гистограммы распределения и диаграммы размаха</a:t>
              </a:r>
              <a:endParaRPr lang="ru-RU" sz="2800" strike="noStrike" spc="-1" dirty="0">
                <a:solidFill>
                  <a:srgbClr val="0070C0"/>
                </a:solidFill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10FD65B-B121-4E88-A4DF-FC067567B9E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23805" y="1389894"/>
            <a:ext cx="2850480" cy="351684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BEC784-BFB3-4392-8AD5-9790B4C143F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274285" y="1366314"/>
            <a:ext cx="2850480" cy="3564000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F08E95-C030-486F-81CD-FE0FDDB6132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096000" y="1389894"/>
            <a:ext cx="2850480" cy="218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14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50666" y="5216247"/>
            <a:ext cx="4080384" cy="78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Выбросы присуствуют</a:t>
            </a: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Закономерности отсутствуют</a:t>
            </a:r>
            <a:endParaRPr lang="ru-RU" sz="1400" b="0" strike="noStrike" spc="-1" dirty="0">
              <a:latin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2952727" y="477806"/>
            <a:ext cx="8747859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800" spc="-1" dirty="0">
                  <a:solidFill>
                    <a:srgbClr val="0070C0"/>
                  </a:solidFill>
                </a:rPr>
                <a:t>Попарные графики рассеивания точек</a:t>
              </a:r>
              <a:endParaRPr lang="ru-RU" sz="2800" strike="noStrike" spc="-1" dirty="0">
                <a:solidFill>
                  <a:srgbClr val="0070C0"/>
                </a:solidFill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61A51D-0FF8-4AAB-BE24-2E12E6561C1D}"/>
              </a:ext>
            </a:extLst>
          </p:cNvPr>
          <p:cNvGrpSpPr/>
          <p:nvPr/>
        </p:nvGrpSpPr>
        <p:grpSpPr>
          <a:xfrm>
            <a:off x="6418811" y="4993514"/>
            <a:ext cx="881432" cy="1236958"/>
            <a:chOff x="6096000" y="3872924"/>
            <a:chExt cx="881432" cy="1981525"/>
          </a:xfrm>
        </p:grpSpPr>
        <p:cxnSp>
          <p:nvCxnSpPr>
            <p:cNvPr id="9" name="Google Shape;213;p9">
              <a:extLst>
                <a:ext uri="{FF2B5EF4-FFF2-40B4-BE49-F238E27FC236}">
                  <a16:creationId xmlns:a16="http://schemas.microsoft.com/office/drawing/2014/main" id="{0C480937-F08C-4A40-946A-9FA8434D6EA0}"/>
                </a:ext>
              </a:extLst>
            </p:cNvPr>
            <p:cNvCxnSpPr>
              <a:cxnSpLocks/>
            </p:cNvCxnSpPr>
            <p:nvPr/>
          </p:nvCxnSpPr>
          <p:spPr>
            <a:xfrm>
              <a:off x="6110287" y="3872924"/>
              <a:ext cx="0" cy="1981525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214;p9">
              <a:extLst>
                <a:ext uri="{FF2B5EF4-FFF2-40B4-BE49-F238E27FC236}">
                  <a16:creationId xmlns:a16="http://schemas.microsoft.com/office/drawing/2014/main" id="{8E660AC8-2945-4581-B887-9EB868DF2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1310" y="5840162"/>
              <a:ext cx="876122" cy="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4;p9">
              <a:extLst>
                <a:ext uri="{FF2B5EF4-FFF2-40B4-BE49-F238E27FC236}">
                  <a16:creationId xmlns:a16="http://schemas.microsoft.com/office/drawing/2014/main" id="{BC189967-B862-417C-9B35-3AFC1F91934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77963"/>
              <a:ext cx="876670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B02A389-6883-431E-AC95-3DA700E25EE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08653" y="1310006"/>
            <a:ext cx="5264538" cy="4920466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9CC3D3-D117-43DB-A1BE-6561391C7AC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83604" y="1179663"/>
            <a:ext cx="4573690" cy="36657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273628" y="1692800"/>
            <a:ext cx="11184003" cy="129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1800" b="0" strike="noStrike" spc="-1" dirty="0">
              <a:latin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8607353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"/>
                  <a:cs typeface="ALS Sector Bold" pitchFamily="2" charset="0"/>
                </a:rPr>
                <a:t>Выбросы</a:t>
              </a:r>
              <a:endParaRPr lang="ru-RU" sz="2800" spc="180" dirty="0">
                <a:latin typeface="ALS Sector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34A751A-AFE4-439A-B214-44ADD824829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59270" y="4057481"/>
            <a:ext cx="8854920" cy="2215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8588690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Предметная область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C8DB7-6170-44E0-84D2-A7757E1EA85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82091" y="1438751"/>
            <a:ext cx="8458200" cy="4845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8588690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Входные переменные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9" name="CustomShape 2">
            <a:extLst>
              <a:ext uri="{FF2B5EF4-FFF2-40B4-BE49-F238E27FC236}">
                <a16:creationId xmlns:a16="http://schemas.microsoft.com/office/drawing/2014/main" id="{5B2DCFF4-21B3-4CB9-A152-A1576E42568C}"/>
              </a:ext>
            </a:extLst>
          </p:cNvPr>
          <p:cNvSpPr/>
          <p:nvPr/>
        </p:nvSpPr>
        <p:spPr>
          <a:xfrm>
            <a:off x="484090" y="1825641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категориальные («Угол нашивки») - OrdinalEncoder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количественные (остальные) — StandardScaler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стандартное отклонение стало 1</a:t>
            </a:r>
          </a:p>
        </p:txBody>
      </p:sp>
    </p:spTree>
    <p:extLst>
      <p:ext uri="{BB962C8B-B14F-4D97-AF65-F5344CB8AC3E}">
        <p14:creationId xmlns:p14="http://schemas.microsoft.com/office/powerpoint/2010/main" val="251782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84163" y="469293"/>
            <a:ext cx="8672406" cy="678174"/>
            <a:chOff x="1431728" y="3499669"/>
            <a:chExt cx="4664272" cy="67817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31728" y="3511843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Метрики качества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9" name="CustomShape 2">
            <a:extLst>
              <a:ext uri="{FF2B5EF4-FFF2-40B4-BE49-F238E27FC236}">
                <a16:creationId xmlns:a16="http://schemas.microsoft.com/office/drawing/2014/main" id="{5B2DCFF4-21B3-4CB9-A152-A1576E42568C}"/>
              </a:ext>
            </a:extLst>
          </p:cNvPr>
          <p:cNvSpPr/>
          <p:nvPr/>
        </p:nvSpPr>
        <p:spPr>
          <a:xfrm>
            <a:off x="484090" y="1825641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32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</TotalTime>
  <Words>267</Words>
  <Application>Microsoft Office PowerPoint</Application>
  <PresentationFormat>Widescreen</PresentationFormat>
  <Paragraphs>73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ALS Sector </vt:lpstr>
      <vt:lpstr>ALS Sector Regular</vt:lpstr>
      <vt:lpstr>Symbol</vt:lpstr>
      <vt:lpstr>ALS Sector Bold</vt:lpstr>
      <vt:lpstr>Wingdings</vt:lpstr>
      <vt:lpstr>ALS Sector</vt:lpstr>
      <vt:lpstr>Noto Sans Symbols</vt:lpstr>
      <vt:lpstr>Open Sans</vt:lpstr>
      <vt:lpstr>If,kjyVUNE_28012021</vt:lpstr>
      <vt:lpstr>Выпускная квалификационная работа  по курсу "Data Science«  Тема: Прогнозирование конечных свойств  новых материалов (композиционных материалов)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Thourie Tarasoff</cp:lastModifiedBy>
  <cp:revision>113</cp:revision>
  <dcterms:created xsi:type="dcterms:W3CDTF">2021-02-24T09:03:25Z</dcterms:created>
  <dcterms:modified xsi:type="dcterms:W3CDTF">2023-05-07T08:10:48Z</dcterms:modified>
</cp:coreProperties>
</file>